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5" r:id="rId2"/>
    <p:sldId id="256" r:id="rId3"/>
    <p:sldId id="257" r:id="rId4"/>
    <p:sldId id="261" r:id="rId5"/>
    <p:sldId id="260" r:id="rId6"/>
    <p:sldId id="258" r:id="rId7"/>
    <p:sldId id="259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E2B6E-A6DC-4CD1-B27A-713BDC017D80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E315-502F-456B-A0BE-4E2EDCCD66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434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E315-502F-456B-A0BE-4E2EDCCD66B2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010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E315-502F-456B-A0BE-4E2EDCCD66B2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7220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E315-502F-456B-A0BE-4E2EDCCD66B2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813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E315-502F-456B-A0BE-4E2EDCCD66B2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2755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E315-502F-456B-A0BE-4E2EDCCD66B2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884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10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E315-502F-456B-A0BE-4E2EDCCD66B2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1290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E315-502F-456B-A0BE-4E2EDCCD66B2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284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E315-502F-456B-A0BE-4E2EDCCD66B2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223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257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51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266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7658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1127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6843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6250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05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20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169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193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266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621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392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196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274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460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94CF0B8-66C6-4DB6-A4F9-DE49611CC16F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0083C22-D9EA-42B8-A7DF-31C83E16E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7153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.org/en/climatechange/raising-ambition/renewable-energy-transition?gclid=Cj0KCQjwhY-aBhCUARIsALNIC07V1_4lFXl5_mqI4Er565YZxbEpB4aI1o_MT0Bmltw24zHciLAjTNEaAhIqEALw_wcB" TargetMode="External"/><Relationship Id="rId2" Type="http://schemas.openxmlformats.org/officeDocument/2006/relationships/hyperlink" Target="https://www.bbc.com/turkce/haberler-dunya-6181057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lobalgoals.org/goals/7-affordable-and-clean-energy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C396163-56DA-499B-BDB4-F23C149C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6EEE9E6-616C-4B6F-B116-2ECB00800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3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DE3F999-7D19-4183-8E4F-6B24129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António</a:t>
            </a:r>
            <a:r>
              <a:rPr lang="tr-TR" dirty="0"/>
              <a:t> </a:t>
            </a:r>
            <a:r>
              <a:rPr lang="tr-TR" dirty="0" err="1"/>
              <a:t>Guterres</a:t>
            </a:r>
            <a:r>
              <a:rPr lang="tr-TR" dirty="0"/>
              <a:t>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8FF1C8-657C-431E-886D-292B9124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“</a:t>
            </a:r>
            <a:r>
              <a:rPr lang="tr-TR" sz="4400" dirty="0"/>
              <a:t>W</a:t>
            </a:r>
            <a:r>
              <a:rPr lang="en-US" sz="4400" dirty="0" err="1"/>
              <a:t>ithout</a:t>
            </a:r>
            <a:r>
              <a:rPr lang="en-US" sz="4400" dirty="0"/>
              <a:t> renewables, there can be no future.”</a:t>
            </a:r>
            <a:endParaRPr lang="tr-TR" sz="4400" dirty="0"/>
          </a:p>
        </p:txBody>
      </p:sp>
    </p:spTree>
    <p:extLst>
      <p:ext uri="{BB962C8B-B14F-4D97-AF65-F5344CB8AC3E}">
        <p14:creationId xmlns:p14="http://schemas.microsoft.com/office/powerpoint/2010/main" val="170361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9009C75-2010-49A4-AD2D-8E6FE662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FC06FD-7FB4-4EB9-AD38-234DE2864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dirty="0">
                <a:hlinkClick r:id="rId2"/>
              </a:rPr>
              <a:t>https://www.bbc.com/turkce/haberler-dunya-61810571</a:t>
            </a:r>
            <a:endParaRPr lang="tr-TR" sz="2400" dirty="0"/>
          </a:p>
          <a:p>
            <a:r>
              <a:rPr lang="tr-TR" sz="2400" dirty="0">
                <a:hlinkClick r:id="rId3"/>
              </a:rPr>
              <a:t>https://www.un.org/en/climatechange/raising-ambition/renewable-energy-transition?gclid=Cj0KCQjwhY-aBhCUARIsALNIC07V1_4lFXl5_mqI4Er565YZxbEpB4aI1o_MT0Bmltw24zHciLAjTNEaAhIqEALw_wcB</a:t>
            </a:r>
            <a:endParaRPr lang="tr-TR" sz="2400" dirty="0"/>
          </a:p>
          <a:p>
            <a:r>
              <a:rPr lang="tr-TR" sz="2400" dirty="0">
                <a:hlinkClick r:id="rId4"/>
              </a:rPr>
              <a:t>https://www.globalgoals.org/goals/7-affordable-and-clean-energy/</a:t>
            </a:r>
            <a:endParaRPr lang="tr-TR" sz="24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7018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63345C5-0A86-4E55-A3FD-664B7464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FE521E6-FD2D-4635-A1EA-F7FB23C57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08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4E02C78-51F5-4C76-8528-CD1DF663D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582" y="477769"/>
            <a:ext cx="7551576" cy="2515189"/>
          </a:xfrm>
        </p:spPr>
        <p:txBody>
          <a:bodyPr>
            <a:normAutofit/>
          </a:bodyPr>
          <a:lstStyle/>
          <a:p>
            <a:r>
              <a:rPr lang="tr-TR" b="1" i="1" dirty="0">
                <a:latin typeface="Cooper Black" panose="0208090404030B020404" pitchFamily="18" charset="0"/>
              </a:rPr>
              <a:t>AFFORDABLE AND CLEAN ENERGY 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B977B03-9714-44E3-8D8C-D9C3B9AF9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0551" y="3178351"/>
            <a:ext cx="7792208" cy="2741186"/>
          </a:xfrm>
        </p:spPr>
        <p:txBody>
          <a:bodyPr>
            <a:normAutofit/>
          </a:bodyPr>
          <a:lstStyle/>
          <a:p>
            <a:r>
              <a:rPr lang="tr-TR" sz="2800" b="1" i="1" dirty="0">
                <a:latin typeface="Cooper Black" panose="0208090404030B020404" pitchFamily="18" charset="0"/>
              </a:rPr>
              <a:t>(</a:t>
            </a:r>
            <a:r>
              <a:rPr lang="tr-TR" sz="2800" b="1" i="1" dirty="0" err="1">
                <a:latin typeface="Cooper Black" panose="0208090404030B020404" pitchFamily="18" charset="0"/>
              </a:rPr>
              <a:t>The</a:t>
            </a:r>
            <a:r>
              <a:rPr lang="tr-TR" sz="2800" b="1" i="1" dirty="0">
                <a:latin typeface="Cooper Black" panose="0208090404030B020404" pitchFamily="18" charset="0"/>
              </a:rPr>
              <a:t> </a:t>
            </a:r>
            <a:r>
              <a:rPr lang="tr-TR" sz="2800" b="1" i="1" dirty="0" err="1">
                <a:latin typeface="Cooper Black" panose="0208090404030B020404" pitchFamily="18" charset="0"/>
              </a:rPr>
              <a:t>seventh</a:t>
            </a:r>
            <a:r>
              <a:rPr lang="tr-TR" sz="2800" b="1" i="1" dirty="0">
                <a:latin typeface="Cooper Black" panose="0208090404030B020404" pitchFamily="18" charset="0"/>
              </a:rPr>
              <a:t> </a:t>
            </a:r>
            <a:r>
              <a:rPr lang="tr-TR" sz="2800" b="1" i="1" dirty="0" err="1">
                <a:latin typeface="Cooper Black" panose="0208090404030B020404" pitchFamily="18" charset="0"/>
              </a:rPr>
              <a:t>goal</a:t>
            </a:r>
            <a:r>
              <a:rPr lang="tr-TR" sz="2800" b="1" i="1" dirty="0">
                <a:latin typeface="Cooper Black" panose="0208090404030B020404" pitchFamily="18" charset="0"/>
              </a:rPr>
              <a:t> of </a:t>
            </a:r>
            <a:r>
              <a:rPr lang="tr-TR" sz="2800" b="1" i="1" dirty="0" err="1">
                <a:latin typeface="Cooper Black" panose="0208090404030B020404" pitchFamily="18" charset="0"/>
              </a:rPr>
              <a:t>the</a:t>
            </a:r>
            <a:r>
              <a:rPr lang="tr-TR" sz="2800" b="1" i="1" dirty="0">
                <a:latin typeface="Cooper Black" panose="0208090404030B020404" pitchFamily="18" charset="0"/>
              </a:rPr>
              <a:t> </a:t>
            </a:r>
            <a:r>
              <a:rPr lang="tr-TR" sz="2800" b="1" i="1" dirty="0" err="1">
                <a:latin typeface="Cooper Black" panose="0208090404030B020404" pitchFamily="18" charset="0"/>
              </a:rPr>
              <a:t>sdg’s</a:t>
            </a:r>
            <a:r>
              <a:rPr lang="tr-TR" sz="2800" b="1" i="1" dirty="0">
                <a:latin typeface="Cooper Black" panose="0208090404030B020404" pitchFamily="18" charset="0"/>
              </a:rPr>
              <a:t>)</a:t>
            </a:r>
          </a:p>
          <a:p>
            <a:pPr algn="ctr"/>
            <a:endParaRPr lang="tr-TR" sz="2800" dirty="0"/>
          </a:p>
          <a:p>
            <a:pPr algn="ctr"/>
            <a:r>
              <a:rPr lang="tr-TR" sz="2800" i="1" dirty="0">
                <a:latin typeface="Britannic Bold" panose="020B0903060703020204" pitchFamily="34" charset="0"/>
              </a:rPr>
              <a:t>PREPARED: Ahmet Enes Topçu </a:t>
            </a:r>
          </a:p>
          <a:p>
            <a:pPr algn="ctr"/>
            <a:r>
              <a:rPr lang="tr-TR" sz="2800" i="1" dirty="0">
                <a:latin typeface="Britannic Bold" panose="020B0903060703020204" pitchFamily="34" charset="0"/>
              </a:rPr>
              <a:t>NUMBER:150210310</a:t>
            </a:r>
          </a:p>
        </p:txBody>
      </p:sp>
    </p:spTree>
    <p:extLst>
      <p:ext uri="{BB962C8B-B14F-4D97-AF65-F5344CB8AC3E}">
        <p14:creationId xmlns:p14="http://schemas.microsoft.com/office/powerpoint/2010/main" val="1947967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0279A0-A2B0-4B6E-B7BD-C15AC9D4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9782"/>
            <a:ext cx="10131425" cy="1347410"/>
          </a:xfrm>
        </p:spPr>
        <p:txBody>
          <a:bodyPr>
            <a:normAutofit fontScale="90000"/>
          </a:bodyPr>
          <a:lstStyle/>
          <a:p>
            <a:br>
              <a:rPr lang="tr-TR" dirty="0"/>
            </a:br>
            <a:r>
              <a:rPr lang="tr-TR" dirty="0"/>
              <a:t>- </a:t>
            </a:r>
            <a:r>
              <a:rPr lang="tr-TR" dirty="0" err="1"/>
              <a:t>Renewable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         -  </a:t>
            </a:r>
            <a:r>
              <a:rPr lang="tr-TR" dirty="0" err="1"/>
              <a:t>effıcıent</a:t>
            </a:r>
            <a:r>
              <a:rPr lang="tr-TR" dirty="0"/>
              <a:t>, </a:t>
            </a:r>
            <a:r>
              <a:rPr lang="tr-TR" dirty="0" err="1"/>
              <a:t>relıable</a:t>
            </a:r>
            <a:r>
              <a:rPr lang="tr-TR" dirty="0"/>
              <a:t>, </a:t>
            </a:r>
            <a:r>
              <a:rPr lang="tr-TR" dirty="0" err="1"/>
              <a:t>cheaper</a:t>
            </a:r>
            <a:r>
              <a:rPr lang="tr-TR" dirty="0"/>
              <a:t>   </a:t>
            </a:r>
            <a:br>
              <a:rPr lang="tr-TR" dirty="0"/>
            </a:br>
            <a:r>
              <a:rPr lang="tr-TR" dirty="0"/>
              <a:t>- </a:t>
            </a:r>
            <a:r>
              <a:rPr lang="tr-TR" dirty="0" err="1"/>
              <a:t>Fossıl</a:t>
            </a:r>
            <a:r>
              <a:rPr lang="tr-TR" dirty="0"/>
              <a:t> </a:t>
            </a:r>
            <a:r>
              <a:rPr lang="tr-TR" dirty="0" err="1"/>
              <a:t>fuels</a:t>
            </a:r>
            <a:r>
              <a:rPr lang="tr-TR" dirty="0"/>
              <a:t>                        -  </a:t>
            </a:r>
            <a:r>
              <a:rPr lang="tr-TR" dirty="0" err="1"/>
              <a:t>unsustaınable</a:t>
            </a:r>
            <a:r>
              <a:rPr lang="tr-TR" dirty="0"/>
              <a:t>, </a:t>
            </a:r>
            <a:r>
              <a:rPr lang="tr-TR" dirty="0" err="1"/>
              <a:t>harmful</a:t>
            </a:r>
            <a:r>
              <a:rPr lang="tr-TR" dirty="0"/>
              <a:t>  </a:t>
            </a:r>
            <a:br>
              <a:rPr lang="tr-TR" dirty="0"/>
            </a:br>
            <a:br>
              <a:rPr lang="tr-TR" dirty="0"/>
            </a:b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1029480F-07BE-48FF-B523-A807F43E6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222" y="1984871"/>
            <a:ext cx="4323347" cy="432334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F2AA693-201D-4869-9D7C-E63108A31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54" y="2333447"/>
            <a:ext cx="6346752" cy="35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481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D877111-EBC3-4453-A085-7807DF4F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01" y="240631"/>
            <a:ext cx="10131425" cy="1456267"/>
          </a:xfrm>
        </p:spPr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stıll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fossıl</a:t>
            </a:r>
            <a:r>
              <a:rPr lang="tr-TR" dirty="0"/>
              <a:t> </a:t>
            </a:r>
            <a:r>
              <a:rPr lang="tr-TR" dirty="0" err="1"/>
              <a:t>fuels</a:t>
            </a:r>
            <a:r>
              <a:rPr lang="tr-TR" dirty="0"/>
              <a:t>?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0AF3AD9-A4CE-4BF3-9DBD-50C3BF730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454" y="2065867"/>
            <a:ext cx="5228166" cy="4182533"/>
          </a:xfrm>
          <a:prstGeom prst="rect">
            <a:avLst/>
          </a:prstGeom>
        </p:spPr>
      </p:pic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4E79EA86-3245-4E46-8392-DAD4B73FC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9289" y="2065867"/>
            <a:ext cx="5576711" cy="41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990D321-78E4-4267-9C2F-39C36F63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9" y="402835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tr-TR" sz="2700" dirty="0"/>
              <a:t>- New </a:t>
            </a:r>
            <a:r>
              <a:rPr lang="tr-TR" sz="2700" dirty="0" err="1"/>
              <a:t>energy</a:t>
            </a:r>
            <a:r>
              <a:rPr lang="tr-TR" sz="2700" dirty="0"/>
              <a:t> </a:t>
            </a:r>
            <a:r>
              <a:rPr lang="tr-TR" sz="2700" dirty="0" err="1"/>
              <a:t>solutıons</a:t>
            </a:r>
            <a:r>
              <a:rPr lang="tr-TR" sz="2700" dirty="0"/>
              <a:t>           -</a:t>
            </a:r>
            <a:r>
              <a:rPr lang="tr-TR" sz="2700" dirty="0" err="1"/>
              <a:t>clımate</a:t>
            </a:r>
            <a:r>
              <a:rPr lang="tr-TR" sz="2700" dirty="0"/>
              <a:t> </a:t>
            </a:r>
            <a:r>
              <a:rPr lang="tr-TR" sz="2700" dirty="0" err="1"/>
              <a:t>change</a:t>
            </a:r>
            <a:r>
              <a:rPr lang="tr-TR" sz="2700" dirty="0"/>
              <a:t> </a:t>
            </a:r>
            <a:br>
              <a:rPr lang="tr-TR" sz="2700" dirty="0"/>
            </a:br>
            <a:br>
              <a:rPr lang="tr-TR" sz="2700" dirty="0"/>
            </a:br>
            <a:r>
              <a:rPr lang="tr-TR" sz="2700" dirty="0"/>
              <a:t>-Total </a:t>
            </a:r>
            <a:r>
              <a:rPr lang="tr-TR" sz="2700" dirty="0" err="1"/>
              <a:t>renewable</a:t>
            </a:r>
            <a:r>
              <a:rPr lang="tr-TR" sz="2700" dirty="0"/>
              <a:t> </a:t>
            </a:r>
            <a:r>
              <a:rPr lang="tr-TR" sz="2700" dirty="0" err="1"/>
              <a:t>energy</a:t>
            </a:r>
            <a:r>
              <a:rPr lang="tr-TR" sz="2700" dirty="0"/>
              <a:t> </a:t>
            </a:r>
            <a:r>
              <a:rPr lang="tr-TR" sz="2700" dirty="0" err="1"/>
              <a:t>consumptıon</a:t>
            </a:r>
            <a:r>
              <a:rPr lang="tr-TR" sz="2700" dirty="0"/>
              <a:t> </a:t>
            </a:r>
            <a:r>
              <a:rPr lang="tr-TR" sz="2700" dirty="0" err="1"/>
              <a:t>increased</a:t>
            </a:r>
            <a:r>
              <a:rPr lang="tr-TR" sz="2700" dirty="0"/>
              <a:t> </a:t>
            </a:r>
            <a:r>
              <a:rPr lang="tr-TR" sz="2700" dirty="0" err="1"/>
              <a:t>by</a:t>
            </a:r>
            <a:r>
              <a:rPr lang="tr-TR" sz="2700" dirty="0"/>
              <a:t> a </a:t>
            </a:r>
            <a:r>
              <a:rPr lang="tr-TR" sz="2700" dirty="0" err="1"/>
              <a:t>quarter</a:t>
            </a:r>
            <a:r>
              <a:rPr lang="tr-TR" sz="2700" dirty="0"/>
              <a:t> </a:t>
            </a:r>
            <a:r>
              <a:rPr lang="tr-TR" sz="2700" dirty="0" err="1"/>
              <a:t>between</a:t>
            </a:r>
            <a:r>
              <a:rPr lang="tr-TR" sz="2700" dirty="0"/>
              <a:t> 2010 </a:t>
            </a:r>
            <a:r>
              <a:rPr lang="tr-TR" sz="2700" dirty="0" err="1"/>
              <a:t>and</a:t>
            </a:r>
            <a:r>
              <a:rPr lang="tr-TR" sz="2700" dirty="0"/>
              <a:t> 2019 </a:t>
            </a:r>
            <a:br>
              <a:rPr lang="tr-TR" sz="3200" dirty="0"/>
            </a:br>
            <a:endParaRPr lang="tr-TR" sz="32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5310194-EBFA-487E-AD86-649923AEA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759" y="1859102"/>
            <a:ext cx="4798258" cy="488736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7D0AA56-4C85-4FD7-AEFB-96DA86AAC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022" y="2159248"/>
            <a:ext cx="5971090" cy="42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477B7CE-418B-45BF-B0D5-003552CE0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81263"/>
            <a:ext cx="10131425" cy="1456267"/>
          </a:xfrm>
        </p:spPr>
        <p:txBody>
          <a:bodyPr>
            <a:normAutofit/>
          </a:bodyPr>
          <a:lstStyle/>
          <a:p>
            <a:r>
              <a:rPr lang="tr-TR" sz="3200" dirty="0"/>
              <a:t>- 700 </a:t>
            </a:r>
            <a:r>
              <a:rPr lang="tr-TR" sz="3200" dirty="0" err="1"/>
              <a:t>mıllıon</a:t>
            </a:r>
            <a:r>
              <a:rPr lang="tr-TR" sz="3200" dirty="0"/>
              <a:t> </a:t>
            </a:r>
            <a:r>
              <a:rPr lang="tr-TR" sz="3200" dirty="0" err="1"/>
              <a:t>people</a:t>
            </a:r>
            <a:r>
              <a:rPr lang="tr-TR" sz="3200" dirty="0"/>
              <a:t> </a:t>
            </a:r>
            <a:r>
              <a:rPr lang="tr-TR" sz="3200" dirty="0" err="1"/>
              <a:t>lıvıng</a:t>
            </a:r>
            <a:r>
              <a:rPr lang="tr-TR" sz="3200" dirty="0"/>
              <a:t> </a:t>
            </a:r>
            <a:r>
              <a:rPr lang="tr-TR" sz="3200" dirty="0" err="1"/>
              <a:t>ın</a:t>
            </a:r>
            <a:r>
              <a:rPr lang="tr-TR" sz="3200" dirty="0"/>
              <a:t> </a:t>
            </a:r>
            <a:r>
              <a:rPr lang="tr-TR" sz="3200" dirty="0" err="1"/>
              <a:t>the</a:t>
            </a:r>
            <a:r>
              <a:rPr lang="tr-TR" sz="3200" dirty="0"/>
              <a:t> </a:t>
            </a:r>
            <a:r>
              <a:rPr lang="tr-TR" sz="3200" dirty="0" err="1"/>
              <a:t>dark</a:t>
            </a:r>
            <a:r>
              <a:rPr lang="tr-TR" sz="3200" dirty="0"/>
              <a:t> </a:t>
            </a:r>
            <a:br>
              <a:rPr lang="tr-TR" sz="3200" dirty="0"/>
            </a:br>
            <a:r>
              <a:rPr lang="tr-TR" sz="3200" dirty="0"/>
              <a:t>- </a:t>
            </a:r>
            <a:r>
              <a:rPr lang="tr-TR" sz="3200" dirty="0" err="1"/>
              <a:t>Sub</a:t>
            </a:r>
            <a:r>
              <a:rPr lang="tr-TR" sz="3200" dirty="0"/>
              <a:t> </a:t>
            </a:r>
            <a:r>
              <a:rPr lang="tr-TR" sz="3200" dirty="0" err="1"/>
              <a:t>saharan</a:t>
            </a:r>
            <a:r>
              <a:rPr lang="tr-TR" sz="3200" dirty="0"/>
              <a:t> </a:t>
            </a:r>
            <a:r>
              <a:rPr lang="tr-TR" sz="3200" dirty="0" err="1"/>
              <a:t>afrıca</a:t>
            </a:r>
            <a:endParaRPr lang="tr-TR" sz="32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9E66D0E-5DD9-468A-8038-BF07CA784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153" y="2472813"/>
            <a:ext cx="5849847" cy="377972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EB65BF5-95B8-4036-85A2-60BE8224B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240" y="2472813"/>
            <a:ext cx="5354607" cy="377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4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ACADE67-9E3C-466E-9C33-E098BD721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Unreasonable</a:t>
            </a:r>
            <a:r>
              <a:rPr lang="tr-TR" dirty="0"/>
              <a:t> </a:t>
            </a:r>
            <a:r>
              <a:rPr lang="tr-TR" dirty="0" err="1"/>
              <a:t>targets</a:t>
            </a:r>
            <a:r>
              <a:rPr lang="tr-TR" dirty="0"/>
              <a:t>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674458-C043-4E32-9C15-B4725D677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 </a:t>
            </a:r>
            <a:r>
              <a:rPr lang="en-US" sz="2800" dirty="0"/>
              <a:t>Aim 1 - By 2030, ensure universal access to affordable, reliable and modern energy services</a:t>
            </a:r>
            <a:endParaRPr lang="tr-TR" sz="2800" dirty="0"/>
          </a:p>
          <a:p>
            <a:r>
              <a:rPr lang="tr-TR" sz="2800" dirty="0"/>
              <a:t> </a:t>
            </a:r>
            <a:r>
              <a:rPr lang="tr-TR" sz="2800" dirty="0" err="1"/>
              <a:t>Aim</a:t>
            </a:r>
            <a:r>
              <a:rPr lang="tr-TR" sz="2800" dirty="0"/>
              <a:t> 2 - </a:t>
            </a:r>
            <a:r>
              <a:rPr lang="tr-TR" sz="2800" dirty="0" err="1"/>
              <a:t>By</a:t>
            </a:r>
            <a:r>
              <a:rPr lang="tr-TR" sz="2800" dirty="0"/>
              <a:t> 2030, </a:t>
            </a:r>
            <a:r>
              <a:rPr lang="tr-TR" sz="2800" dirty="0" err="1"/>
              <a:t>enhance</a:t>
            </a:r>
            <a:r>
              <a:rPr lang="tr-TR" sz="2800" dirty="0"/>
              <a:t> </a:t>
            </a:r>
            <a:r>
              <a:rPr lang="tr-TR" sz="2800" dirty="0" err="1"/>
              <a:t>international</a:t>
            </a:r>
            <a:r>
              <a:rPr lang="tr-TR" sz="2800" dirty="0"/>
              <a:t> </a:t>
            </a:r>
            <a:r>
              <a:rPr lang="tr-TR" sz="2800" dirty="0" err="1"/>
              <a:t>cooperation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facilitate</a:t>
            </a:r>
            <a:r>
              <a:rPr lang="tr-TR" sz="2800" dirty="0"/>
              <a:t> </a:t>
            </a:r>
            <a:r>
              <a:rPr lang="tr-TR" sz="2800" dirty="0" err="1"/>
              <a:t>access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clean</a:t>
            </a:r>
            <a:r>
              <a:rPr lang="tr-TR" sz="2800" dirty="0"/>
              <a:t> </a:t>
            </a:r>
            <a:r>
              <a:rPr lang="tr-TR" sz="2800" dirty="0" err="1"/>
              <a:t>energy</a:t>
            </a:r>
            <a:r>
              <a:rPr lang="tr-TR" sz="2800" dirty="0"/>
              <a:t> </a:t>
            </a:r>
            <a:r>
              <a:rPr lang="tr-TR" sz="2800" dirty="0" err="1"/>
              <a:t>research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technology</a:t>
            </a:r>
            <a:r>
              <a:rPr lang="tr-TR" sz="2800" dirty="0"/>
              <a:t>, </a:t>
            </a:r>
            <a:r>
              <a:rPr lang="tr-TR" sz="2800" dirty="0" err="1"/>
              <a:t>including</a:t>
            </a:r>
            <a:r>
              <a:rPr lang="tr-TR" sz="2800" dirty="0"/>
              <a:t> </a:t>
            </a:r>
            <a:r>
              <a:rPr lang="tr-TR" sz="2800" dirty="0" err="1"/>
              <a:t>renewable</a:t>
            </a:r>
            <a:r>
              <a:rPr lang="tr-TR" sz="2800" dirty="0"/>
              <a:t> </a:t>
            </a:r>
            <a:r>
              <a:rPr lang="tr-TR" sz="2800" dirty="0" err="1"/>
              <a:t>energy</a:t>
            </a:r>
            <a:r>
              <a:rPr lang="tr-TR" sz="2800" dirty="0"/>
              <a:t>, </a:t>
            </a:r>
            <a:r>
              <a:rPr lang="tr-TR" sz="2800" dirty="0" err="1"/>
              <a:t>energy</a:t>
            </a:r>
            <a:r>
              <a:rPr lang="tr-TR" sz="2800" dirty="0"/>
              <a:t> </a:t>
            </a:r>
            <a:r>
              <a:rPr lang="tr-TR" sz="2800" dirty="0" err="1"/>
              <a:t>efficiency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advanced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cleaner</a:t>
            </a:r>
            <a:r>
              <a:rPr lang="tr-TR" sz="2800" dirty="0"/>
              <a:t> </a:t>
            </a:r>
            <a:r>
              <a:rPr lang="tr-TR" sz="2800" dirty="0" err="1"/>
              <a:t>fossil-fuel</a:t>
            </a:r>
            <a:r>
              <a:rPr lang="tr-TR" sz="2800" dirty="0"/>
              <a:t> </a:t>
            </a:r>
            <a:r>
              <a:rPr lang="tr-TR" sz="2800" dirty="0" err="1"/>
              <a:t>technology</a:t>
            </a:r>
            <a:r>
              <a:rPr lang="tr-T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0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3D5015D-3C2E-4770-91A7-D743C987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Reasonable</a:t>
            </a:r>
            <a:r>
              <a:rPr lang="tr-TR" dirty="0"/>
              <a:t> </a:t>
            </a:r>
            <a:r>
              <a:rPr lang="tr-TR" dirty="0" err="1"/>
              <a:t>aıms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EBB173-4FAA-49F6-B731-4EC4BBEF2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800" dirty="0"/>
              <a:t> </a:t>
            </a:r>
            <a:r>
              <a:rPr lang="tr-TR" sz="2800" dirty="0" err="1"/>
              <a:t>Aim</a:t>
            </a:r>
            <a:r>
              <a:rPr lang="tr-TR" sz="2800" dirty="0"/>
              <a:t> 3 - </a:t>
            </a:r>
            <a:r>
              <a:rPr lang="tr-TR" sz="2800" dirty="0" err="1"/>
              <a:t>By</a:t>
            </a:r>
            <a:r>
              <a:rPr lang="tr-TR" sz="2800" dirty="0"/>
              <a:t> 2030, it </a:t>
            </a:r>
            <a:r>
              <a:rPr lang="tr-TR" sz="2800" dirty="0" err="1"/>
              <a:t>aims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increase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use</a:t>
            </a:r>
            <a:r>
              <a:rPr lang="tr-TR" sz="2800" dirty="0"/>
              <a:t> of </a:t>
            </a:r>
            <a:r>
              <a:rPr lang="tr-TR" sz="2800" dirty="0" err="1"/>
              <a:t>renewable</a:t>
            </a:r>
            <a:r>
              <a:rPr lang="tr-TR" sz="2800" dirty="0"/>
              <a:t> </a:t>
            </a:r>
            <a:r>
              <a:rPr lang="tr-TR" sz="2800" dirty="0" err="1"/>
              <a:t>energy</a:t>
            </a:r>
            <a:r>
              <a:rPr lang="tr-TR" sz="2800" dirty="0"/>
              <a:t> </a:t>
            </a:r>
            <a:r>
              <a:rPr lang="tr-TR" sz="2800" dirty="0" err="1"/>
              <a:t>all</a:t>
            </a:r>
            <a:r>
              <a:rPr lang="tr-TR" sz="2800" dirty="0"/>
              <a:t> </a:t>
            </a:r>
            <a:r>
              <a:rPr lang="tr-TR" sz="2800" dirty="0" err="1"/>
              <a:t>over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World  </a:t>
            </a:r>
          </a:p>
          <a:p>
            <a:r>
              <a:rPr lang="tr-TR" sz="2800" dirty="0"/>
              <a:t> </a:t>
            </a:r>
            <a:r>
              <a:rPr lang="tr-TR" sz="2800" dirty="0" err="1"/>
              <a:t>Aim</a:t>
            </a:r>
            <a:r>
              <a:rPr lang="tr-TR" sz="2800" dirty="0"/>
              <a:t> 4 - </a:t>
            </a:r>
            <a:r>
              <a:rPr lang="tr-TR" sz="2800" dirty="0" err="1"/>
              <a:t>By</a:t>
            </a:r>
            <a:r>
              <a:rPr lang="tr-TR" sz="2800" dirty="0"/>
              <a:t> 2030, </a:t>
            </a:r>
            <a:r>
              <a:rPr lang="tr-TR" sz="2800" dirty="0" err="1"/>
              <a:t>double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global rate of </a:t>
            </a:r>
            <a:r>
              <a:rPr lang="tr-TR" sz="2800" dirty="0" err="1"/>
              <a:t>improvement</a:t>
            </a:r>
            <a:r>
              <a:rPr lang="tr-TR" sz="2800" dirty="0"/>
              <a:t> in </a:t>
            </a:r>
            <a:r>
              <a:rPr lang="tr-TR" sz="2800" dirty="0" err="1"/>
              <a:t>energy</a:t>
            </a:r>
            <a:r>
              <a:rPr lang="tr-TR" sz="2800" dirty="0"/>
              <a:t> </a:t>
            </a:r>
            <a:r>
              <a:rPr lang="tr-TR" sz="2800" dirty="0" err="1"/>
              <a:t>efficiency</a:t>
            </a:r>
            <a:endParaRPr lang="tr-TR" sz="28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43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1F040D3-580A-4856-A936-BEEEFCCC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F68913-B08E-446F-AF5E-5485F4DB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4433"/>
            <a:ext cx="10131425" cy="3649133"/>
          </a:xfrm>
        </p:spPr>
        <p:txBody>
          <a:bodyPr>
            <a:normAutofit/>
          </a:bodyPr>
          <a:lstStyle/>
          <a:p>
            <a:r>
              <a:rPr lang="en-US" sz="4800" dirty="0"/>
              <a:t>UN secretary-general António Guterres said that “The good news is that the lifeline is right in front of us.” 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298460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ökyüzü">
  <a:themeElements>
    <a:clrScheme name="Gökyüzü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Gökyüzü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ökyüzü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TM03457452[[fn=Gökyüzü]]</Template>
  <TotalTime>479</TotalTime>
  <Words>264</Words>
  <Application>Microsoft Office PowerPoint</Application>
  <PresentationFormat>Geniş ekran</PresentationFormat>
  <Paragraphs>30</Paragraphs>
  <Slides>12</Slides>
  <Notes>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8" baseType="lpstr">
      <vt:lpstr>Arial</vt:lpstr>
      <vt:lpstr>Britannic Bold</vt:lpstr>
      <vt:lpstr>Calibri</vt:lpstr>
      <vt:lpstr>Calibri Light</vt:lpstr>
      <vt:lpstr>Cooper Black</vt:lpstr>
      <vt:lpstr>Gökyüzü</vt:lpstr>
      <vt:lpstr>PowerPoint Sunusu</vt:lpstr>
      <vt:lpstr>AFFORDABLE AND CLEAN ENERGY </vt:lpstr>
      <vt:lpstr> - Renewable energy          -  effıcıent, relıable, cheaper    - Fossıl fuels                        -  unsustaınable, harmful    </vt:lpstr>
      <vt:lpstr>Why we stıll use fossıl fuels?</vt:lpstr>
      <vt:lpstr>- New energy solutıons           -clımate change   -Total renewable energy consumptıon increased by a quarter between 2010 and 2019  </vt:lpstr>
      <vt:lpstr>- 700 mıllıon people lıvıng ın the dark  - Sub saharan afrıca</vt:lpstr>
      <vt:lpstr>Unreasonable targets </vt:lpstr>
      <vt:lpstr>Reasonable aıms</vt:lpstr>
      <vt:lpstr>PowerPoint Sunusu</vt:lpstr>
      <vt:lpstr>António Guterres </vt:lpstr>
      <vt:lpstr>references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AFFORDABLE AND CLEAN ENERGY </dc:title>
  <dc:creator>ahen</dc:creator>
  <cp:lastModifiedBy>ahen</cp:lastModifiedBy>
  <cp:revision>22</cp:revision>
  <dcterms:created xsi:type="dcterms:W3CDTF">2022-10-10T14:04:44Z</dcterms:created>
  <dcterms:modified xsi:type="dcterms:W3CDTF">2022-10-11T20:17:23Z</dcterms:modified>
</cp:coreProperties>
</file>